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2"/>
  </p:notesMasterIdLst>
  <p:handoutMasterIdLst>
    <p:handoutMasterId r:id="rId23"/>
  </p:handoutMasterIdLst>
  <p:sldIdLst>
    <p:sldId id="360" r:id="rId2"/>
    <p:sldId id="362" r:id="rId3"/>
    <p:sldId id="355" r:id="rId4"/>
    <p:sldId id="405" r:id="rId5"/>
    <p:sldId id="400" r:id="rId6"/>
    <p:sldId id="379" r:id="rId7"/>
    <p:sldId id="380" r:id="rId8"/>
    <p:sldId id="382" r:id="rId9"/>
    <p:sldId id="384" r:id="rId10"/>
    <p:sldId id="391" r:id="rId11"/>
    <p:sldId id="378" r:id="rId12"/>
    <p:sldId id="393" r:id="rId13"/>
    <p:sldId id="401" r:id="rId14"/>
    <p:sldId id="396" r:id="rId15"/>
    <p:sldId id="422" r:id="rId16"/>
    <p:sldId id="398" r:id="rId17"/>
    <p:sldId id="385" r:id="rId18"/>
    <p:sldId id="404" r:id="rId19"/>
    <p:sldId id="390" r:id="rId20"/>
    <p:sldId id="423" r:id="rId21"/>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400"/>
            <p14:sldId id="379"/>
            <p14:sldId id="380"/>
            <p14:sldId id="382"/>
            <p14:sldId id="384"/>
            <p14:sldId id="391"/>
            <p14:sldId id="378"/>
            <p14:sldId id="393"/>
            <p14:sldId id="401"/>
            <p14:sldId id="396"/>
            <p14:sldId id="422"/>
            <p14:sldId id="398"/>
            <p14:sldId id="385"/>
            <p14:sldId id="404"/>
            <p14:sldId id="390"/>
            <p14:sldId id="423"/>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3" autoAdjust="0"/>
    <p:restoredTop sz="58722" autoAdjust="0"/>
  </p:normalViewPr>
  <p:slideViewPr>
    <p:cSldViewPr snapToGrid="0">
      <p:cViewPr varScale="1">
        <p:scale>
          <a:sx n="74" d="100"/>
          <a:sy n="74" d="100"/>
        </p:scale>
        <p:origin x="2824" y="16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12/10/20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coursebook</a:t>
            </a:r>
            <a:r>
              <a:rPr lang="en-US" dirty="0"/>
              <a:t> has all the session </a:t>
            </a:r>
            <a:r>
              <a:rPr lang="en-US" dirty="0" err="1"/>
              <a:t>powerpoints</a:t>
            </a:r>
            <a:r>
              <a:rPr lang="en-US" dirty="0"/>
              <a:t> as well as an appendix that has some additional resources</a:t>
            </a:r>
          </a:p>
          <a:p>
            <a:endParaRPr lang="en-US" dirty="0"/>
          </a:p>
          <a:p>
            <a:r>
              <a:rPr lang="en-US" dirty="0"/>
              <a:t>Cheat sheets are concise one or two page</a:t>
            </a:r>
            <a:r>
              <a:rPr lang="en-US" baseline="0" dirty="0"/>
              <a:t> documents that you can use as a quick reference. we'll be referring to these during the sessions. They are also easily </a:t>
            </a:r>
            <a:r>
              <a:rPr lang="en-US" baseline="0" dirty="0" err="1"/>
              <a:t>googlable</a:t>
            </a:r>
            <a:r>
              <a:rPr lang="en-US" baseline="0" dirty="0"/>
              <a:t> and available through the help menu in </a:t>
            </a:r>
            <a:r>
              <a:rPr lang="en-US" baseline="0" dirty="0" err="1"/>
              <a:t>Rstudio</a:t>
            </a:r>
            <a:r>
              <a:rPr lang="en-US" baseline="0" dirty="0"/>
              <a:t>. There is also a one page Useful resources document with links to free online resources like textbooks, videos and courses.</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That doesn’t mean that there won’t be opportunities for engagement, we want to make sure that this is an interactive workshop and not an experience that only has communication going in one direction</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have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a:solidFill>
                  <a:srgbClr val="000000"/>
                </a:solidFill>
                <a:effectLst/>
                <a:latin typeface="Arial"/>
                <a:ea typeface="Arial"/>
                <a:cs typeface="Arial"/>
                <a:sym typeface="Wingdings" panose="05000000000000000000" pitchFamily="2" charset="2"/>
              </a:rPr>
              <a:t></a:t>
            </a:r>
            <a:endParaRPr lang="en-US" b="0" dirty="0">
              <a:effectLst/>
            </a:endParaRPr>
          </a:p>
        </p:txBody>
      </p:sp>
    </p:spTree>
    <p:extLst>
      <p:ext uri="{BB962C8B-B14F-4D97-AF65-F5344CB8AC3E}">
        <p14:creationId xmlns:p14="http://schemas.microsoft.com/office/powerpoint/2010/main" val="421759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Demo how to launch participant window and chat window</a:t>
            </a:r>
          </a:p>
          <a:p>
            <a:pPr marL="158750" indent="0">
              <a:buNone/>
            </a:pPr>
            <a:r>
              <a:rPr lang="en-US" dirty="0"/>
              <a:t>Highlight audio and video activation/muting</a:t>
            </a:r>
          </a:p>
          <a:p>
            <a:pPr marL="158750" indent="0">
              <a:buNone/>
            </a:pPr>
            <a:r>
              <a:rPr lang="en-US" dirty="0"/>
              <a:t>Highlight nonverbal tools</a:t>
            </a:r>
          </a:p>
          <a:p>
            <a:pPr marL="158750" indent="0">
              <a:buNone/>
            </a:pPr>
            <a:r>
              <a:rPr lang="en-US" dirty="0"/>
              <a:t>Highlight chat window</a:t>
            </a:r>
          </a:p>
        </p:txBody>
      </p:sp>
    </p:spTree>
    <p:extLst>
      <p:ext uri="{BB962C8B-B14F-4D97-AF65-F5344CB8AC3E}">
        <p14:creationId xmlns:p14="http://schemas.microsoft.com/office/powerpoint/2010/main" val="3530240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there will be one or more instructors assigned during each session to handle questions from the participants. The instructor will send you a direct message and at that point you can work through the issues together sending code back-and-forth without having those messages appear for everyone in the workshop.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As I mentioned earlier we will be utilizing breakout rooms intermittently for certain exercises.</a:t>
            </a:r>
            <a:r>
              <a:rPr lang="en-US" baseline="0" dirty="0"/>
              <a:t> Breakout rooms will have about 7 or 8 participants and one of us presenters facilitate.</a:t>
            </a:r>
            <a:r>
              <a:rPr lang="en-US" sz="1100" b="0" i="0" u="none" strike="noStrike" cap="none" dirty="0">
                <a:solidFill>
                  <a:srgbClr val="000000"/>
                </a:solidFill>
                <a:effectLst/>
                <a:latin typeface="Arial"/>
                <a:ea typeface="Arial"/>
                <a:cs typeface="Arial"/>
                <a:sym typeface="Arial"/>
              </a:rPr>
              <a:t> So you’ll be able to verbally communicate with one of us and get some help during the exercise</a:t>
            </a:r>
            <a:r>
              <a:rPr lang="en-US" sz="1100" b="0" i="0" u="none" strike="noStrike" cap="none" baseline="0" dirty="0">
                <a:solidFill>
                  <a:srgbClr val="000000"/>
                </a:solidFill>
                <a:effectLst/>
                <a:latin typeface="Arial"/>
                <a:ea typeface="Arial"/>
                <a:cs typeface="Arial"/>
                <a:sym typeface="Arial"/>
              </a:rPr>
              <a:t> as needed</a:t>
            </a:r>
            <a:r>
              <a:rPr lang="en-US" sz="1100" b="0" i="0" u="none" strike="noStrike" cap="none" dirty="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r>
              <a:rPr lang="en-US" baseline="0" dirty="0"/>
              <a:t>I mentioned that we'd be conducting certain exercises called Your Turns in a Zoom feature called breakout rooms. In breakout rooms you will be unmuted and able to present your own desktop. This will allow us to see exactly what you're doing and give assistance as needed. But also we hope that these can serve as a way to get some collaborative coding and really engage with each other.</a:t>
            </a:r>
          </a:p>
          <a:p>
            <a:pPr marL="158750" indent="0">
              <a:buNone/>
            </a:pPr>
            <a:r>
              <a:rPr lang="en-US" baseline="0" dirty="0"/>
              <a:t>So let's get the ball rolling with our first Your Turn breakout room</a:t>
            </a:r>
          </a:p>
          <a:p>
            <a:pPr marL="158750" indent="0">
              <a:buNone/>
            </a:pPr>
            <a:r>
              <a:rPr lang="en-US" baseline="0" dirty="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Nova</a:t>
            </a:r>
            <a:r>
              <a:rPr lang="en-US" baseline="0" dirty="0"/>
              <a:t> will send us all into breakout rooms. You may need to manually click the join break out room button. Once you do so you will have a new Zoom window with just the participants of your breakout room.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S. Herman</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Assistant Professor of Pathology and Laboratory Medicine, University of Pennsylvania; Director of Endocrinology, Hospital of the University of Pennsylvania</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PHILADELPHIA, PA | </a:t>
            </a:r>
            <a:r>
              <a:rPr lang="en" strike="noStrike" dirty="0">
                <a:solidFill>
                  <a:srgbClr val="954F72"/>
                </a:solidFill>
              </a:rPr>
              <a:t>daniel.herman2@pennmedicine.upenn.edu</a:t>
            </a:r>
            <a:endParaRPr strike="no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 </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a:t>
            </a: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z="800" strike="noStrike" dirty="0">
                <a:solidFill>
                  <a:schemeClr val="bg1"/>
                </a:solidFill>
              </a:rPr>
              <a:t>He completed his MD and PhD in Bioengineering at the University of Illinois in Urbana-Champaign, followed by a clinical pathology residency and a clinical informatics fellowship at the University of Washington School of Medicine.</a:t>
            </a:r>
            <a:r>
              <a:rPr lang="en" sz="800" strike="noStrike" dirty="0"/>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we</a:t>
            </a:r>
            <a:r>
              <a:rPr lang="en-US" baseline="0" dirty="0"/>
              <a:t> 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a:t>
            </a:r>
            <a:r>
              <a:rPr lang="en-US" baseline="0" dirty="0" err="1"/>
              <a:t>coursebook</a:t>
            </a:r>
            <a:r>
              <a:rPr lang="en-US" baseline="0" dirty="0"/>
              <a:t>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a:solidFill>
                  <a:srgbClr val="000000"/>
                </a:solidFill>
                <a:effectLst/>
                <a:latin typeface="Arial"/>
                <a:ea typeface="Arial"/>
                <a:cs typeface="Arial"/>
                <a:sym typeface="Arial"/>
              </a:rPr>
              <a:t>Rstudio</a:t>
            </a:r>
            <a:r>
              <a:rPr lang="en-US" sz="1100" b="0" i="0" u="none" strike="noStrike" cap="none" dirty="0">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dirty="0">
                <a:solidFill>
                  <a:srgbClr val="000000"/>
                </a:solidFill>
                <a:effectLst/>
                <a:latin typeface="Arial"/>
                <a:ea typeface="Arial"/>
                <a:cs typeface="Arial"/>
                <a:sym typeface="Arial"/>
              </a:rPr>
              <a:t> and can use Zoom on it, </a:t>
            </a:r>
            <a:r>
              <a:rPr lang="en-US" sz="1100" b="0" i="0" u="none" strike="noStrike" cap="none" dirty="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88365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12/10/20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12/10/20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Patrick Mathias</a:t>
            </a:r>
          </a:p>
          <a:p>
            <a:r>
              <a:rPr lang="en-US" sz="2800" dirty="0">
                <a:solidFill>
                  <a:schemeClr val="tx1">
                    <a:lumMod val="65000"/>
                    <a:lumOff val="35000"/>
                  </a:schemeClr>
                </a:solidFill>
              </a:rPr>
              <a:t>December 13,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a:t>Sessions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Setup</a:t>
            </a: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t>
            </a:r>
            <a:r>
              <a:rPr lang="en-US" dirty="0" err="1"/>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2308324"/>
          </a:xfrm>
          <a:prstGeom prst="rect">
            <a:avLst/>
          </a:prstGeom>
          <a:noFill/>
        </p:spPr>
        <p:txBody>
          <a:bodyPr wrap="square" rtlCol="0">
            <a:spAutoFit/>
          </a:bodyPr>
          <a:lstStyle/>
          <a:p>
            <a:pPr marL="171450" indent="-171450">
              <a:buFont typeface="Arial" panose="020B0604020202020204" pitchFamily="34" charset="0"/>
              <a:buChar char="•"/>
            </a:pPr>
            <a:r>
              <a:rPr lang="en-US" sz="4800" dirty="0"/>
              <a:t> Participants muted</a:t>
            </a:r>
          </a:p>
          <a:p>
            <a:pPr marL="171450" indent="-171450">
              <a:buFont typeface="Arial" panose="020B0604020202020204" pitchFamily="34" charset="0"/>
              <a:buChar char="•"/>
            </a:pPr>
            <a:r>
              <a:rPr lang="en-US" sz="4800" dirty="0"/>
              <a:t> Chat window</a:t>
            </a:r>
          </a:p>
          <a:p>
            <a:pPr marL="171450" lvl="1" indent="-171450">
              <a:buFont typeface="Arial" panose="020B0604020202020204" pitchFamily="34" charset="0"/>
              <a:buChar char="•"/>
            </a:pPr>
            <a:r>
              <a:rPr lang="en-US" sz="4800" dirty="0"/>
              <a:t> Non-verbal feedback</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583CF5-C620-E54B-9C23-EC56BAA0B6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5" name="Picture 4">
            <a:extLst>
              <a:ext uri="{FF2B5EF4-FFF2-40B4-BE49-F238E27FC236}">
                <a16:creationId xmlns:a16="http://schemas.microsoft.com/office/drawing/2014/main" id="{A67E2362-94FC-2540-8EEE-D7F30EB15D94}"/>
              </a:ext>
            </a:extLst>
          </p:cNvPr>
          <p:cNvPicPr>
            <a:picLocks noChangeAspect="1"/>
          </p:cNvPicPr>
          <p:nvPr/>
        </p:nvPicPr>
        <p:blipFill>
          <a:blip r:embed="rId3"/>
          <a:stretch>
            <a:fillRect/>
          </a:stretch>
        </p:blipFill>
        <p:spPr>
          <a:xfrm>
            <a:off x="0" y="268024"/>
            <a:ext cx="12192000" cy="6477000"/>
          </a:xfrm>
          <a:prstGeom prst="rect">
            <a:avLst/>
          </a:prstGeom>
        </p:spPr>
      </p:pic>
    </p:spTree>
    <p:extLst>
      <p:ext uri="{BB962C8B-B14F-4D97-AF65-F5344CB8AC3E}">
        <p14:creationId xmlns:p14="http://schemas.microsoft.com/office/powerpoint/2010/main" val="3174736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TextBox 2"/>
          <p:cNvSpPr txBox="1"/>
          <p:nvPr/>
        </p:nvSpPr>
        <p:spPr>
          <a:xfrm>
            <a:off x="1420392" y="2220272"/>
            <a:ext cx="10147212" cy="4401205"/>
          </a:xfrm>
          <a:prstGeom prst="rect">
            <a:avLst/>
          </a:prstGeom>
          <a:noFill/>
        </p:spPr>
        <p:txBody>
          <a:bodyPr wrap="square" rtlCol="0">
            <a:spAutoFit/>
          </a:bodyPr>
          <a:lstStyle/>
          <a:p>
            <a:pPr marL="171450" indent="-171450">
              <a:buFont typeface="Arial" panose="020B0604020202020204" pitchFamily="34" charset="0"/>
              <a:buChar char="•"/>
            </a:pPr>
            <a:r>
              <a:rPr lang="en-US" sz="4000" dirty="0">
                <a:latin typeface="+mj-lt"/>
              </a:rPr>
              <a:t> During presentation – Enter your question in the chat, an instructor will respond to the group our direct message you as appropriate.</a:t>
            </a:r>
          </a:p>
          <a:p>
            <a:pPr marL="171450" indent="-171450">
              <a:buFont typeface="Arial" panose="020B0604020202020204" pitchFamily="34" charset="0"/>
              <a:buChar char="•"/>
            </a:pPr>
            <a:endParaRPr lang="en-US" sz="4000" dirty="0">
              <a:latin typeface="+mj-lt"/>
            </a:endParaRPr>
          </a:p>
          <a:p>
            <a:pPr marL="171450" indent="-171450">
              <a:buFont typeface="Arial" panose="020B0604020202020204" pitchFamily="34" charset="0"/>
              <a:buChar char="•"/>
            </a:pPr>
            <a:r>
              <a:rPr lang="en-US" sz="4000" dirty="0">
                <a:latin typeface="+mj-lt"/>
              </a:rPr>
              <a:t> Between sessions – Feel free to unmute yourself and converse with instructors.</a:t>
            </a:r>
          </a:p>
          <a:p>
            <a:pPr marL="171450" indent="-171450">
              <a:buFont typeface="Arial" panose="020B0604020202020204" pitchFamily="34" charset="0"/>
              <a:buChar char="•"/>
            </a:pPr>
            <a:endParaRPr lang="en-US" sz="4000" dirty="0">
              <a:latin typeface="+mj-lt"/>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60959" y="1832149"/>
            <a:ext cx="12306300" cy="4105607"/>
          </a:xfrm>
          <a:prstGeom prst="rect">
            <a:avLst/>
          </a:prstGeom>
          <a:noFill/>
          <a:ln>
            <a:noFill/>
          </a:ln>
        </p:spPr>
        <p:txBody>
          <a:bodyPr spcFirstLastPara="1" wrap="square" lIns="0" tIns="6804" rIns="0" bIns="0" anchor="t" anchorCtr="0">
            <a:noAutofit/>
          </a:bodyPr>
          <a:lstStyle/>
          <a:p>
            <a:pPr marL="6803" algn="ctr"/>
            <a:r>
              <a:rPr lang="en-US" sz="3600" dirty="0">
                <a:solidFill>
                  <a:srgbClr val="005493"/>
                </a:solidFill>
                <a:latin typeface="+mj-lt"/>
                <a:ea typeface="Calibri"/>
                <a:cs typeface="Arial" panose="020B0604020202020204" pitchFamily="34" charset="0"/>
                <a:sym typeface="Calibri"/>
              </a:rPr>
              <a:t>Where are you today?</a:t>
            </a:r>
          </a:p>
          <a:p>
            <a:pPr marL="6803" algn="ctr"/>
            <a:endParaRPr lang="en-US" sz="3600" dirty="0">
              <a:solidFill>
                <a:srgbClr val="005493"/>
              </a:solidFill>
              <a:latin typeface="+mj-lt"/>
              <a:ea typeface="Calibri"/>
              <a:cs typeface="Arial" panose="020B0604020202020204" pitchFamily="34" charset="0"/>
              <a:sym typeface="Calibri"/>
            </a:endParaRPr>
          </a:p>
          <a:p>
            <a:pPr marL="6803" algn="ctr"/>
            <a:r>
              <a:rPr lang="en-US" sz="3600" dirty="0">
                <a:solidFill>
                  <a:srgbClr val="005493"/>
                </a:solidFill>
                <a:latin typeface="+mj-lt"/>
                <a:ea typeface="Calibri"/>
                <a:cs typeface="Arial" panose="020B0604020202020204" pitchFamily="34" charset="0"/>
                <a:sym typeface="Calibri"/>
              </a:rPr>
              <a:t>Type your location in the chat.</a:t>
            </a:r>
          </a:p>
          <a:p>
            <a:pPr marL="6803" algn="ctr"/>
            <a:endParaRPr lang="en-US" sz="3600" dirty="0">
              <a:solidFill>
                <a:srgbClr val="005493"/>
              </a:solidFill>
              <a:latin typeface="+mj-lt"/>
              <a:ea typeface="Calibri"/>
              <a:cs typeface="Arial" panose="020B0604020202020204" pitchFamily="34" charset="0"/>
              <a:sym typeface="Calibri"/>
            </a:endParaRPr>
          </a:p>
        </p:txBody>
      </p:sp>
      <p:sp>
        <p:nvSpPr>
          <p:cNvPr id="6" name="Google Shape;53;p8"/>
          <p:cNvSpPr txBox="1"/>
          <p:nvPr/>
        </p:nvSpPr>
        <p:spPr>
          <a:xfrm>
            <a:off x="1" y="422246"/>
            <a:ext cx="12306300"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81018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a:t>Pre-Course Survey </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mj-lt"/>
                <a:cs typeface="Arial" panose="020B0604020202020204" pitchFamily="34" charset="0"/>
              </a:rPr>
              <a:t>Enter Link to Survey Results </a:t>
            </a:r>
            <a:endParaRPr sz="3600" dirty="0">
              <a:latin typeface="+mj-lt"/>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19</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95F-1E35-C844-A57C-91C90E170096}"/>
              </a:ext>
            </a:extLst>
          </p:cNvPr>
          <p:cNvSpPr>
            <a:spLocks noGrp="1"/>
          </p:cNvSpPr>
          <p:nvPr>
            <p:ph type="title"/>
          </p:nvPr>
        </p:nvSpPr>
        <p:spPr/>
        <p:txBody>
          <a:bodyPr>
            <a:normAutofit fontScale="90000"/>
          </a:bodyPr>
          <a:lstStyle/>
          <a:p>
            <a:r>
              <a:rPr lang="en-US" dirty="0"/>
              <a:t>Now time for the course!!</a:t>
            </a:r>
          </a:p>
        </p:txBody>
      </p:sp>
      <p:sp>
        <p:nvSpPr>
          <p:cNvPr id="3" name="Text Placeholder 2">
            <a:extLst>
              <a:ext uri="{FF2B5EF4-FFF2-40B4-BE49-F238E27FC236}">
                <a16:creationId xmlns:a16="http://schemas.microsoft.com/office/drawing/2014/main" id="{BF4506AD-BD7E-6746-B561-8D4365C99B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E0A58E-76B0-FB42-BE41-3C5CF12E290B}"/>
              </a:ext>
            </a:extLst>
          </p:cNvPr>
          <p:cNvSpPr>
            <a:spLocks noGrp="1"/>
          </p:cNvSpPr>
          <p:nvPr>
            <p:ph type="sldNum" idx="12"/>
          </p:nvPr>
        </p:nvSpPr>
        <p:spPr/>
        <p:txBody>
          <a:body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2357946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mj-lt"/>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mj-lt"/>
              </a:rPr>
              <a:t>Demonstrate how R is used to perform analyses of laboratory operational data</a:t>
            </a:r>
          </a:p>
          <a:p>
            <a:pPr marL="288925" lvl="1" indent="-288925">
              <a:buFont typeface="Arial" panose="020B0604020202020204" pitchFamily="34" charset="0"/>
              <a:buChar char="•"/>
            </a:pPr>
            <a:r>
              <a:rPr lang="en-US" sz="3600" dirty="0">
                <a:latin typeface="+mj-lt"/>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985AA4-A35C-3343-A077-5A1ECA06F3FB}"/>
              </a:ext>
            </a:extLst>
          </p:cNvPr>
          <p:cNvSpPr>
            <a:spLocks noGrp="1"/>
          </p:cNvSpPr>
          <p:nvPr>
            <p:ph type="sldNum" idx="12"/>
          </p:nvPr>
        </p:nvSpPr>
        <p:spPr/>
        <p:txBody>
          <a:bodyPr/>
          <a:lstStyle/>
          <a:p>
            <a:fld id="{00000000-1234-1234-1234-123412341234}" type="slidenum">
              <a:rPr lang="en-US" smtClean="0"/>
              <a:pPr/>
              <a:t>4</a:t>
            </a:fld>
            <a:endParaRPr lang="en-US"/>
          </a:p>
        </p:txBody>
      </p:sp>
      <p:sp>
        <p:nvSpPr>
          <p:cNvPr id="4" name="Google Shape;321;p25">
            <a:extLst>
              <a:ext uri="{FF2B5EF4-FFF2-40B4-BE49-F238E27FC236}">
                <a16:creationId xmlns:a16="http://schemas.microsoft.com/office/drawing/2014/main" id="{0586DA0D-2B0E-6C40-81EE-EB715792C2C8}"/>
              </a:ext>
            </a:extLst>
          </p:cNvPr>
          <p:cNvSpPr txBox="1">
            <a:spLocks/>
          </p:cNvSpPr>
          <p:nvPr/>
        </p:nvSpPr>
        <p:spPr>
          <a:xfrm>
            <a:off x="744876" y="827893"/>
            <a:ext cx="5172356"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a:lstStyle>
          <a:p>
            <a:pPr>
              <a:buClrTx/>
              <a:buFontTx/>
            </a:pPr>
            <a:r>
              <a:rPr lang="en-US" dirty="0">
                <a:solidFill>
                  <a:srgbClr val="434343"/>
                </a:solidFill>
              </a:rPr>
              <a:t>Schedule</a:t>
            </a:r>
          </a:p>
        </p:txBody>
      </p:sp>
    </p:spTree>
    <p:extLst>
      <p:ext uri="{BB962C8B-B14F-4D97-AF65-F5344CB8AC3E}">
        <p14:creationId xmlns:p14="http://schemas.microsoft.com/office/powerpoint/2010/main" val="111864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Reproducible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3597331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spTree>
    <p:extLst>
      <p:ext uri="{BB962C8B-B14F-4D97-AF65-F5344CB8AC3E}">
        <p14:creationId xmlns:p14="http://schemas.microsoft.com/office/powerpoint/2010/main" val="1051386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27700</TotalTime>
  <Words>1853</Words>
  <Application>Microsoft Macintosh PowerPoint</Application>
  <PresentationFormat>Widescreen</PresentationFormat>
  <Paragraphs>143</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PowerPoint Presentation</vt:lpstr>
      <vt:lpstr>Who are we?</vt:lpstr>
      <vt:lpstr>Daniel Herman</vt:lpstr>
      <vt:lpstr>Patrick Mathias</vt:lpstr>
      <vt:lpstr>Joseph Rudolf</vt:lpstr>
      <vt:lpstr>Workshop Workflow</vt:lpstr>
      <vt:lpstr>Sessions</vt:lpstr>
      <vt:lpstr>Your Setup</vt:lpstr>
      <vt:lpstr>Workshop Coursebook</vt:lpstr>
      <vt:lpstr>Using Zoom </vt:lpstr>
      <vt:lpstr>PowerPoint Presentation</vt:lpstr>
      <vt:lpstr>Getting Help</vt:lpstr>
      <vt:lpstr>Who are you?</vt:lpstr>
      <vt:lpstr>PowerPoint Presentation</vt:lpstr>
      <vt:lpstr>Pre-Course Survey  </vt:lpstr>
      <vt:lpstr>Now time for the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Rudolf, Joseph</cp:lastModifiedBy>
  <cp:revision>223</cp:revision>
  <dcterms:modified xsi:type="dcterms:W3CDTF">2020-12-11T01:06:56Z</dcterms:modified>
</cp:coreProperties>
</file>